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87" r:id="rId3"/>
    <p:sldId id="257" r:id="rId4"/>
    <p:sldId id="258" r:id="rId5"/>
    <p:sldId id="259" r:id="rId6"/>
    <p:sldId id="267" r:id="rId7"/>
    <p:sldId id="275" r:id="rId8"/>
    <p:sldId id="276" r:id="rId9"/>
    <p:sldId id="270" r:id="rId10"/>
    <p:sldId id="268" r:id="rId11"/>
    <p:sldId id="269" r:id="rId12"/>
    <p:sldId id="277" r:id="rId13"/>
    <p:sldId id="272" r:id="rId14"/>
    <p:sldId id="278" r:id="rId15"/>
    <p:sldId id="273" r:id="rId16"/>
    <p:sldId id="279" r:id="rId17"/>
    <p:sldId id="271" r:id="rId18"/>
    <p:sldId id="280" r:id="rId19"/>
    <p:sldId id="286" r:id="rId20"/>
    <p:sldId id="274" r:id="rId21"/>
    <p:sldId id="281" r:id="rId22"/>
    <p:sldId id="288" r:id="rId23"/>
    <p:sldId id="285" r:id="rId24"/>
    <p:sldId id="282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85402887139107653"/>
          <c:y val="0.32040058284340767"/>
          <c:w val="0.13208223972003499"/>
          <c:h val="0.35919852149469689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72864"/>
        <c:axId val="33186944"/>
      </c:barChart>
      <c:catAx>
        <c:axId val="3317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33186944"/>
        <c:crosses val="autoZero"/>
        <c:auto val="1"/>
        <c:lblAlgn val="ctr"/>
        <c:lblOffset val="100"/>
        <c:noMultiLvlLbl val="0"/>
      </c:catAx>
      <c:valAx>
        <c:axId val="3318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72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78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17248"/>
        <c:axId val="33318784"/>
      </c:barChart>
      <c:catAx>
        <c:axId val="33317248"/>
        <c:scaling>
          <c:orientation val="minMax"/>
        </c:scaling>
        <c:delete val="0"/>
        <c:axPos val="b"/>
        <c:majorTickMark val="out"/>
        <c:minorTickMark val="none"/>
        <c:tickLblPos val="nextTo"/>
        <c:crossAx val="33318784"/>
        <c:crosses val="autoZero"/>
        <c:auto val="1"/>
        <c:lblAlgn val="ctr"/>
        <c:lblOffset val="100"/>
        <c:noMultiLvlLbl val="0"/>
      </c:catAx>
      <c:valAx>
        <c:axId val="3331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17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CA1A-FEDD-4CB4-AEFA-F61B8F1ED32E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D3DB-DBEC-4202-B637-172B7DBBE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8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D3DB-DBEC-4202-B637-172B7DBBE6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308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старшей группы № 4 «Непоседы»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Тимошенко И.В.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268144"/>
            <a:ext cx="82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МУНИЦИПАЛЬНОЕ ДОШКОЛЬНОЕ ОБРАЗОВАТЕЛЬНОЕ УЧРЕЖДЕНИЕ «ДЕТСКИЙ САД С ПРИОРИТЕТНЫМ ОСУЩЕСТВЛЕНИЕМ ПОЗНАВАТЕЛЬНО-РЕЧЕВОГО РАЗВИТИЯ ВОСПИТАННИКОВ №4  «КОЛОКОЛЬЧИК» СЕЛА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НОВАЯ ЖИЗНЬ БУДЕННОВСКОГО РАЙОНА»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928802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Экологический марафон номинация </a:t>
            </a:r>
          </a:p>
          <a:p>
            <a:pPr algn="ctr"/>
            <a:r>
              <a:rPr lang="ru-RU" sz="2400" b="1" dirty="0" smtClean="0"/>
              <a:t>«Удивительное рядом»</a:t>
            </a:r>
          </a:p>
          <a:p>
            <a:pPr algn="ctr"/>
            <a:r>
              <a:rPr lang="ru-RU" sz="2400" b="1" dirty="0" smtClean="0"/>
              <a:t>Экологический исследовательский проект </a:t>
            </a:r>
          </a:p>
          <a:p>
            <a:pPr algn="ctr"/>
            <a:r>
              <a:rPr lang="ru-RU" sz="2400" b="1" dirty="0" smtClean="0"/>
              <a:t>«Вода живительная сила»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II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>
                <a:solidFill>
                  <a:srgbClr val="0070C0"/>
                </a:solidFill>
              </a:rPr>
              <a:t>Основной </a:t>
            </a:r>
            <a:r>
              <a:rPr lang="ru-RU" sz="2400" b="1" dirty="0" smtClean="0">
                <a:solidFill>
                  <a:srgbClr val="0070C0"/>
                </a:solidFill>
              </a:rPr>
              <a:t>этап</a:t>
            </a:r>
          </a:p>
          <a:p>
            <a:pPr lvl="0" algn="just"/>
            <a:r>
              <a:rPr lang="ru-RU" b="1" i="1" dirty="0" smtClean="0"/>
              <a:t>Цель</a:t>
            </a:r>
            <a:r>
              <a:rPr lang="ru-RU" dirty="0" smtClean="0"/>
              <a:t>: осуществление </a:t>
            </a:r>
            <a:r>
              <a:rPr lang="ru-RU" dirty="0"/>
              <a:t>поставленных задач, наработка методического, практического материала, определение наиболее эффективных методов и приемов работы с детьми, родителями, педагогами МДОУ по организации естественно-научных наблюдений и экспериментов с детьми.</a:t>
            </a:r>
            <a:endParaRPr lang="ru-RU" i="1" dirty="0"/>
          </a:p>
          <a:p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91047"/>
              </p:ext>
            </p:extLst>
          </p:nvPr>
        </p:nvGraphicFramePr>
        <p:xfrm>
          <a:off x="467545" y="2158990"/>
          <a:ext cx="8280920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090"/>
                <a:gridCol w="1916644"/>
                <a:gridCol w="3087508"/>
                <a:gridCol w="2848678"/>
              </a:tblGrid>
              <a:tr h="283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Родители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19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Опыт 1.Проращивание семян фасоли.</a:t>
                      </a:r>
                      <a:endParaRPr lang="ru-RU" sz="1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Консультация: «Эксперимент в детском саду».</a:t>
                      </a:r>
                      <a:endParaRPr lang="ru-RU" sz="1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Консультация: «Роль семьи в развитии познавательной активности дошкольников».</a:t>
                      </a:r>
                      <a:endParaRPr lang="ru-RU" sz="1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3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Опыт 2. Почему окрасилась петрушка.</a:t>
                      </a:r>
                      <a:endParaRPr lang="ru-RU" sz="1400" b="1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095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Буклет «Формы работы с детьми и родителями по исследовательской работе».</a:t>
                      </a:r>
                      <a:endParaRPr lang="ru-RU" sz="14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095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Рекомендации: «Игры с водой».</a:t>
                      </a:r>
                      <a:endParaRPr lang="ru-RU" sz="1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80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Опыт 3</a:t>
                      </a:r>
                      <a:r>
                        <a:rPr lang="ru-RU" sz="1400" b="1" dirty="0" smtClean="0">
                          <a:effectLst/>
                        </a:rPr>
                        <a:t>. Тургор </a:t>
                      </a:r>
                      <a:r>
                        <a:rPr lang="ru-RU" sz="1400" b="1" dirty="0">
                          <a:effectLst/>
                        </a:rPr>
                        <a:t>- показатель </a:t>
                      </a:r>
                      <a:r>
                        <a:rPr lang="ru-RU" sz="1400" b="1" dirty="0" err="1">
                          <a:effectLst/>
                        </a:rPr>
                        <a:t>оводненности</a:t>
                      </a:r>
                      <a:r>
                        <a:rPr lang="ru-RU" sz="1400" b="1" dirty="0">
                          <a:effectLst/>
                        </a:rPr>
                        <a:t> и состояния водного режима растений.</a:t>
                      </a:r>
                      <a:endParaRPr lang="ru-RU" sz="14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Консультация: «Развитие мышления дошкольников средствами экспериментальной деятельности в процессе познания мира».</a:t>
                      </a:r>
                      <a:endParaRPr lang="ru-RU" sz="1400" b="1" i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4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:\БУКЛЕТ\SDC10766.JPG"/>
          <p:cNvPicPr/>
          <p:nvPr/>
        </p:nvPicPr>
        <p:blipFill>
          <a:blip r:embed="rId2" cstate="print">
            <a:lum contrast="20000"/>
          </a:blip>
          <a:srcRect b="11821"/>
          <a:stretch>
            <a:fillRect/>
          </a:stretch>
        </p:blipFill>
        <p:spPr bwMode="auto">
          <a:xfrm>
            <a:off x="379660" y="2365777"/>
            <a:ext cx="2918698" cy="215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Admin\AppData\Local\Microsoft\Windows\Temporary Internet Files\Content.Word\SDC108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95" y="2328216"/>
            <a:ext cx="2313678" cy="20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AppData\Local\Microsoft\Windows\Temporary Internet Files\Content.Word\SDC107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13" y="4524579"/>
            <a:ext cx="2486660" cy="198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AppData\Local\Microsoft\Windows\Temporary Internet Files\Content.Word\SDC107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64" y="4524579"/>
            <a:ext cx="2428892" cy="198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374216" y="404664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Опыт 1.  Проращивание семян фасоли.</a:t>
            </a:r>
          </a:p>
          <a:p>
            <a:r>
              <a:rPr lang="ru-RU" b="1" i="1" dirty="0" smtClean="0"/>
              <a:t>Цель:</a:t>
            </a:r>
          </a:p>
          <a:p>
            <a:pPr lvl="0"/>
            <a:r>
              <a:rPr lang="ru-RU" dirty="0" smtClean="0"/>
              <a:t>Познакомить детей с условиями необходимыми для прорастания семян фасоли, для роста и развития растений.</a:t>
            </a:r>
            <a:endParaRPr lang="ru-RU" i="1" dirty="0" smtClean="0"/>
          </a:p>
          <a:p>
            <a:r>
              <a:rPr lang="ru-RU" b="1" i="1" dirty="0" smtClean="0"/>
              <a:t>Гипотеза: </a:t>
            </a:r>
            <a:r>
              <a:rPr lang="ru-RU" dirty="0" smtClean="0"/>
              <a:t>необходима ли вода для прорастания семян фасоли?</a:t>
            </a:r>
            <a:endParaRPr lang="ru-RU" i="1" dirty="0"/>
          </a:p>
        </p:txBody>
      </p:sp>
      <p:pic>
        <p:nvPicPr>
          <p:cNvPr id="11" name="Рисунок 10" descr="D:\Desktop\Новая папка (2)\SDC107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82" y="2328216"/>
            <a:ext cx="2304255" cy="2110720"/>
          </a:xfrm>
          <a:prstGeom prst="roundRect">
            <a:avLst>
              <a:gd name="adj" fmla="val 37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Фиксирование этапов прорастания фасоли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Admin\AppData\Local\Microsoft\Windows\Temporary Internet Files\Content.Word\SDC108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5472607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9776" y="1484784"/>
            <a:ext cx="3294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этап – Поглощение воды</a:t>
            </a:r>
            <a:r>
              <a:rPr lang="ru-RU" dirty="0" smtClean="0"/>
              <a:t>.                                                    Набухание </a:t>
            </a:r>
            <a:r>
              <a:rPr lang="ru-RU" dirty="0"/>
              <a:t>семян</a:t>
            </a:r>
            <a:r>
              <a:rPr lang="ru-RU" dirty="0" smtClean="0"/>
              <a:t>.</a:t>
            </a:r>
            <a:endParaRPr lang="ru-RU" i="1" dirty="0"/>
          </a:p>
          <a:p>
            <a:r>
              <a:rPr lang="ru-RU" dirty="0"/>
              <a:t>2 этап </a:t>
            </a:r>
            <a:r>
              <a:rPr lang="ru-RU" dirty="0" smtClean="0"/>
              <a:t>–Увеличение </a:t>
            </a:r>
            <a:r>
              <a:rPr lang="ru-RU" dirty="0"/>
              <a:t>размеров. Деление  клеток.</a:t>
            </a:r>
            <a:endParaRPr lang="ru-RU" i="1" dirty="0"/>
          </a:p>
          <a:p>
            <a:r>
              <a:rPr lang="ru-RU" dirty="0" smtClean="0"/>
              <a:t>3 </a:t>
            </a:r>
            <a:r>
              <a:rPr lang="ru-RU" dirty="0"/>
              <a:t>этап – </a:t>
            </a:r>
            <a:r>
              <a:rPr lang="ru-RU" dirty="0" smtClean="0"/>
              <a:t> </a:t>
            </a:r>
            <a:r>
              <a:rPr lang="ru-RU" dirty="0"/>
              <a:t>Появление корешка.</a:t>
            </a:r>
            <a:endParaRPr lang="ru-RU" i="1" dirty="0"/>
          </a:p>
          <a:p>
            <a:r>
              <a:rPr lang="ru-RU" dirty="0"/>
              <a:t>4 этап </a:t>
            </a:r>
            <a:r>
              <a:rPr lang="ru-RU" dirty="0" smtClean="0"/>
              <a:t>– </a:t>
            </a:r>
            <a:r>
              <a:rPr lang="ru-RU" dirty="0"/>
              <a:t>Появление зародышевого побега.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561863"/>
            <a:ext cx="5707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ea typeface="Times New Roman" pitchFamily="18" charset="0"/>
                <a:cs typeface="Times New Roman" pitchFamily="18" charset="0"/>
              </a:rPr>
              <a:t>Вывод: </a:t>
            </a:r>
            <a:endParaRPr lang="ru-RU" b="1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Вода является жизненно необходимым условием для </a:t>
            </a:r>
            <a:r>
              <a:rPr lang="ru-RU" b="1" i="1" dirty="0">
                <a:ea typeface="Times New Roman" pitchFamily="18" charset="0"/>
                <a:cs typeface="Times New Roman" pitchFamily="18" charset="0"/>
              </a:rPr>
              <a:t>прорастания </a:t>
            </a: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семян;</a:t>
            </a:r>
            <a:endParaRPr lang="ru-RU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Без воды не начнут  происходить физиологические процессы затрагивающие деление клеток.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БУКЛЕТ\SDC10793.JPG"/>
          <p:cNvPicPr/>
          <p:nvPr/>
        </p:nvPicPr>
        <p:blipFill>
          <a:blip r:embed="rId2" cstate="print">
            <a:lum contrast="20000"/>
          </a:blip>
          <a:srcRect b="13514"/>
          <a:stretch>
            <a:fillRect/>
          </a:stretch>
        </p:blipFill>
        <p:spPr bwMode="auto">
          <a:xfrm>
            <a:off x="357158" y="2428868"/>
            <a:ext cx="3134722" cy="229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dmin\AppData\Local\Microsoft\Windows\Temporary Internet Files\Content.Word\SDC107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48" y="1844824"/>
            <a:ext cx="2723194" cy="207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AppData\Local\Microsoft\Windows\Temporary Internet Files\Content.Word\SDC108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2571768" cy="22968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33797" y="418741"/>
            <a:ext cx="8286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Опыт 2.  Почему окрасилась петрушка.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i="1" dirty="0" smtClean="0"/>
              <a:t>Цель: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 Познакомить детей с  процессом поглощения воды растениями.</a:t>
            </a:r>
            <a:endParaRPr lang="ru-RU" i="1" dirty="0" smtClean="0"/>
          </a:p>
          <a:p>
            <a:pPr lvl="0">
              <a:buFont typeface="Wingdings" pitchFamily="2" charset="2"/>
              <a:buChar char="§"/>
            </a:pPr>
            <a:r>
              <a:rPr lang="ru-RU" i="1" dirty="0" smtClean="0"/>
              <a:t> </a:t>
            </a:r>
            <a:r>
              <a:rPr lang="ru-RU" dirty="0" smtClean="0"/>
              <a:t>Закрепить знания о влиянии воды на развитие растения.</a:t>
            </a:r>
            <a:endParaRPr lang="ru-RU" i="1" dirty="0" smtClean="0"/>
          </a:p>
          <a:p>
            <a:r>
              <a:rPr lang="ru-RU" b="1" i="1" dirty="0" smtClean="0"/>
              <a:t>Гипотеза:  </a:t>
            </a:r>
            <a:r>
              <a:rPr lang="ru-RU" dirty="0" smtClean="0"/>
              <a:t>движется ли вода по всему растению.</a:t>
            </a: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5177240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AppData\Local\Microsoft\Windows\Temporary Internet Files\Content.Word\SDC108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07" y="4509120"/>
            <a:ext cx="2771734" cy="207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AppData\Local\Microsoft\Windows\Temporary Internet Files\Content.Word\SDC108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38" y="2423256"/>
            <a:ext cx="2270625" cy="179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AppData\Local\Microsoft\Windows\Temporary Internet Files\Content.Word\SDC108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423256"/>
            <a:ext cx="2304258" cy="230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Microsoft\Windows\Temporary Internet Files\Content.Word\SDC108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28" y="2423256"/>
            <a:ext cx="2569707" cy="179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Admin\AppData\Local\Microsoft\Windows\Temporary Internet Files\Content.Word\SDC108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14" y="4443325"/>
            <a:ext cx="2866310" cy="2073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3526" y="453486"/>
            <a:ext cx="84618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Стебель поглощает окрашенную воду, а от него вода поступает к листьям.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Это доказывает, что растениям необходима вода, как и всему живому на нашей планете. Корень нужен растению, </a:t>
            </a:r>
            <a:r>
              <a:rPr lang="ru-RU" dirty="0" smtClean="0"/>
              <a:t>чтобы, </a:t>
            </a:r>
            <a:r>
              <a:rPr lang="ru-RU" dirty="0"/>
              <a:t>питать и держать его; стебель – чтобы доставлять питательные вещества из земли другим органам; листья – чтобы улавливать свет, дышать.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БУКЛЕТ\SDC10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82" y="2746919"/>
            <a:ext cx="2919838" cy="200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:\БУКЛЕТ\SDC108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219" y="2601490"/>
            <a:ext cx="3013506" cy="200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603" y="498081"/>
            <a:ext cx="85011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Опыт 3.Тургор - показатель </a:t>
            </a:r>
            <a:r>
              <a:rPr lang="ru-RU" sz="3200" b="1" dirty="0" err="1" smtClean="0">
                <a:solidFill>
                  <a:srgbClr val="7030A0"/>
                </a:solidFill>
              </a:rPr>
              <a:t>оводненности</a:t>
            </a:r>
            <a:r>
              <a:rPr lang="ru-RU" sz="3200" b="1" dirty="0" smtClean="0">
                <a:solidFill>
                  <a:srgbClr val="7030A0"/>
                </a:solidFill>
              </a:rPr>
              <a:t> и состояния водного режима растений.</a:t>
            </a:r>
          </a:p>
          <a:p>
            <a:r>
              <a:rPr lang="ru-RU" b="1" dirty="0" smtClean="0"/>
              <a:t>Цель:</a:t>
            </a:r>
            <a:r>
              <a:rPr lang="ru-RU" dirty="0" smtClean="0"/>
              <a:t> показать детям необходимость воды для роста и развития растения.</a:t>
            </a:r>
            <a:endParaRPr lang="ru-RU" i="1" dirty="0" smtClean="0"/>
          </a:p>
          <a:p>
            <a:r>
              <a:rPr lang="ru-RU" b="1" i="1" dirty="0" smtClean="0"/>
              <a:t>Гипотеза: </a:t>
            </a:r>
            <a:endParaRPr lang="ru-RU" i="1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Является ли вода источником жизни для увядших растений?</a:t>
            </a:r>
            <a:endParaRPr lang="ru-RU" i="1" dirty="0" smtClean="0"/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D:\Desktop\Новая папка (2)\SDC108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7" y="4486607"/>
            <a:ext cx="2851785" cy="2138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AppData\Local\Microsoft\Windows\Temporary Internet Files\Content.Word\SDC108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9249"/>
            <a:ext cx="2489935" cy="191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:\БУКЛЕТ\SDC108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083" y="2564904"/>
            <a:ext cx="2808312" cy="195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:\DCIM\102SSCAM\SDC106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643446"/>
            <a:ext cx="2312431" cy="178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Admin\AppData\Local\Microsoft\Windows\Temporary Internet Files\Content.Word\SDC107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3380"/>
            <a:ext cx="2223698" cy="2159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295715"/>
            <a:ext cx="8424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3200" b="1" dirty="0" smtClean="0">
                <a:solidFill>
                  <a:srgbClr val="0070C0"/>
                </a:solidFill>
              </a:rPr>
              <a:t>Вывод: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ходе эксперимента дети сделали следующие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пересадке выкопанным растениям нельзя давать стоять, нужно пересаживать их как можно быстрее, тогда они меньше завянут и быстрее приживутся.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чтобы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растение быстрее прижилось его нужно либо сажать в тенек, либо притенять от солнца.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регулярно поливать пересаженное растение водой, или оно завянет и погибнет.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III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  <a:r>
              <a:rPr lang="ru-RU" sz="3200" b="1" dirty="0">
                <a:solidFill>
                  <a:srgbClr val="0070C0"/>
                </a:solidFill>
              </a:rPr>
              <a:t>Контрольный </a:t>
            </a:r>
            <a:r>
              <a:rPr lang="ru-RU" sz="3200" b="1" dirty="0" smtClean="0">
                <a:solidFill>
                  <a:srgbClr val="0070C0"/>
                </a:solidFill>
              </a:rPr>
              <a:t>этап</a:t>
            </a:r>
          </a:p>
          <a:p>
            <a:pPr algn="just"/>
            <a:endParaRPr lang="ru-RU" b="1" i="1" dirty="0" smtClean="0"/>
          </a:p>
          <a:p>
            <a:pPr algn="just"/>
            <a:r>
              <a:rPr lang="ru-RU" b="1" i="1" dirty="0" smtClean="0"/>
              <a:t>Цель:</a:t>
            </a:r>
            <a:r>
              <a:rPr lang="ru-RU" i="1" dirty="0" smtClean="0"/>
              <a:t> </a:t>
            </a:r>
            <a:r>
              <a:rPr lang="ru-RU" dirty="0" smtClean="0"/>
              <a:t>произвести анализ </a:t>
            </a:r>
            <a:r>
              <a:rPr lang="ru-RU" dirty="0"/>
              <a:t>проделанной </a:t>
            </a:r>
            <a:r>
              <a:rPr lang="ru-RU" dirty="0" smtClean="0"/>
              <a:t>работы.</a:t>
            </a:r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46710"/>
              </p:ext>
            </p:extLst>
          </p:nvPr>
        </p:nvGraphicFramePr>
        <p:xfrm>
          <a:off x="539552" y="2204863"/>
          <a:ext cx="8208912" cy="2664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367"/>
                <a:gridCol w="1899977"/>
                <a:gridCol w="2849221"/>
                <a:gridCol w="3035347"/>
              </a:tblGrid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Родители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Мероприятие: «Королева - вода».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детьми </a:t>
                      </a:r>
                      <a:r>
                        <a:rPr lang="ru-RU" sz="1400" dirty="0" smtClean="0">
                          <a:effectLst/>
                        </a:rPr>
                        <a:t>схемы  </a:t>
                      </a:r>
                      <a:r>
                        <a:rPr lang="ru-RU" sz="1400" dirty="0">
                          <a:effectLst/>
                        </a:rPr>
                        <a:t>капельного полива для детского сада.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Консультации: «Воду нужно беречь».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0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Составление памятки «Правила поведения на воде».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«Королева - вода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:\2014-05-28\DSC005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328614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2014-05-28\DSC005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142985"/>
            <a:ext cx="3361006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фото\2014-05-27\DSC005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3042795" cy="242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:\фото\2014-05-27\DSC004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071942"/>
            <a:ext cx="3051397" cy="243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Наши рекомендации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:\2014-05-28\DSC005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504" y="2536011"/>
            <a:ext cx="417646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2014-05-28\DSC005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720">
            <a:off x="4690555" y="2274791"/>
            <a:ext cx="4503413" cy="306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</a:rPr>
              <a:t>роблема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257174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действительно ли вода является основным и главным источником жизнедеятельности </a:t>
            </a:r>
            <a:r>
              <a:rPr lang="ru-RU" sz="2000" b="1" i="1" dirty="0" smtClean="0"/>
              <a:t> растений</a:t>
            </a:r>
            <a:r>
              <a:rPr lang="ru-RU" sz="2000" b="1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6339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Участники проекта:</a:t>
            </a:r>
            <a:r>
              <a:rPr lang="ru-RU" b="1" dirty="0"/>
              <a:t> </a:t>
            </a:r>
            <a:r>
              <a:rPr lang="ru-RU" dirty="0"/>
              <a:t>дети старшей группы «Непоседа» МДОУ детский сад № 4 «Колокольчик», родители воспитанников, воспитатели  МДОУ.</a:t>
            </a:r>
            <a:endParaRPr lang="ru-RU" i="1" dirty="0"/>
          </a:p>
          <a:p>
            <a:pPr algn="just"/>
            <a:r>
              <a:rPr lang="ru-RU" b="1" dirty="0"/>
              <a:t> </a:t>
            </a:r>
            <a:endParaRPr lang="ru-RU" i="1" dirty="0"/>
          </a:p>
          <a:p>
            <a:pPr algn="just"/>
            <a:r>
              <a:rPr lang="ru-RU" b="1" u="sng" dirty="0"/>
              <a:t>Тип </a:t>
            </a:r>
            <a:r>
              <a:rPr lang="ru-RU" b="1" dirty="0" smtClean="0"/>
              <a:t>проекта: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-познавательный</a:t>
            </a:r>
            <a:r>
              <a:rPr lang="ru-RU" dirty="0"/>
              <a:t>. </a:t>
            </a:r>
            <a:endParaRPr lang="ru-RU" i="1" dirty="0"/>
          </a:p>
          <a:p>
            <a:pPr algn="just"/>
            <a:r>
              <a:rPr lang="ru-RU" b="1" u="sng" dirty="0"/>
              <a:t>Сроки реализации проекта</a:t>
            </a:r>
            <a:r>
              <a:rPr lang="ru-RU" b="1" dirty="0"/>
              <a:t>:  </a:t>
            </a:r>
            <a:r>
              <a:rPr lang="ru-RU" dirty="0"/>
              <a:t>март – май 2014 г.</a:t>
            </a:r>
            <a:endParaRPr lang="ru-RU" i="1" dirty="0"/>
          </a:p>
        </p:txBody>
      </p:sp>
      <p:pic>
        <p:nvPicPr>
          <p:cNvPr id="1026" name="Picture 2" descr="D:\Desktop\рисунки\пп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730">
            <a:off x="6489000" y="3148960"/>
            <a:ext cx="2162118" cy="21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3888" y="4077072"/>
            <a:ext cx="2332990" cy="175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85720" y="357166"/>
            <a:ext cx="850112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КАПЕЛЬНОГО ПОЛИВА РАСТЕНИЙ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ПЛАСТИКОВЫХ БУТЫЛОК И НЕ ТОЛЬКО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Простые системы капельного полива обеспечат поступление влаги к корневой системе растений в течение нескольких дней. Мы предлагаем несколько различных способов организации  полива растений без участия человека.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 – устройства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капельного орошения могут быть сделаны из пластиковых бутылок и использованных стержней от шариковых авторучек. 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Рисунок 1. Мини-устройства для капельного орошения</a:t>
            </a:r>
            <a:endParaRPr lang="ru-RU" i="1" dirty="0" smtClean="0"/>
          </a:p>
        </p:txBody>
      </p:sp>
      <p:pic>
        <p:nvPicPr>
          <p:cNvPr id="14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2571744"/>
            <a:ext cx="1989103" cy="95829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57158" y="3571876"/>
            <a:ext cx="857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2. Упрощенный вариант устройства для капельного орошения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3929066"/>
            <a:ext cx="1468044" cy="99617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786050" y="2500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полиэтиленовая бутылка;  2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стержень; 3 </a:t>
            </a:r>
            <a:r>
              <a:rPr lang="ru-RU" dirty="0" smtClean="0"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заглушка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000232" y="4643446"/>
            <a:ext cx="621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3. Система полива из бутылки без дна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4"/>
          <a:stretch>
            <a:fillRect/>
          </a:stretch>
        </p:blipFill>
        <p:spPr>
          <a:xfrm>
            <a:off x="7143768" y="3929066"/>
            <a:ext cx="857535" cy="119395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500298" y="5357826"/>
            <a:ext cx="4357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4. Система полива из бутылки подземный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5286388"/>
            <a:ext cx="1451546" cy="12102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Вывод: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720" y="117234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результате проведённой работы </a:t>
            </a:r>
            <a:r>
              <a:rPr lang="ru-RU" dirty="0" smtClean="0"/>
              <a:t>дети </a:t>
            </a:r>
            <a:r>
              <a:rPr lang="ru-RU" dirty="0"/>
              <a:t>узнали, что вода одна из самых главных жидкостей на земле. Без воды нет жизни, всё живое гибнет. Вода присутствует почти везде. </a:t>
            </a:r>
            <a:r>
              <a:rPr lang="ru-RU" dirty="0" smtClean="0"/>
              <a:t>Узнали, </a:t>
            </a:r>
            <a:r>
              <a:rPr lang="ru-RU" dirty="0"/>
              <a:t>что вода не имеет: формы, цвета, запаха, вкуса но при определённых </a:t>
            </a:r>
            <a:r>
              <a:rPr lang="ru-RU" dirty="0" smtClean="0"/>
              <a:t>условиях, </a:t>
            </a:r>
            <a:r>
              <a:rPr lang="ru-RU" dirty="0"/>
              <a:t>это можно изменить. Воду можно заморозить, разморозить, окрасить, придать вкус. Водой можно смыть грязь. Сделали вывод, что вода является самым главным и необходимым источников всей растительности на нашей необъятной планете. Без воды не происходит прорастания семян, растения без полива увядают и гибнут. Корни любых растений,  деревьев активно </a:t>
            </a:r>
            <a:r>
              <a:rPr lang="ru-RU" dirty="0" smtClean="0"/>
              <a:t>всасывают </a:t>
            </a:r>
            <a:r>
              <a:rPr lang="ru-RU" dirty="0"/>
              <a:t>из почвы воду, которая движется по стволу и ветвям к почкам, листьям. С водой  поступают в растения все необходимые  питательные вещества для жизнедеятельности растительности.</a:t>
            </a:r>
          </a:p>
          <a:p>
            <a:pPr algn="just"/>
            <a:endParaRPr lang="ru-RU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Вода – это живительная сила, чудо природы и богатство планеты. Она источник </a:t>
            </a:r>
            <a:r>
              <a:rPr lang="ru-RU" b="1" dirty="0" smtClean="0">
                <a:solidFill>
                  <a:srgbClr val="FF0000"/>
                </a:solidFill>
              </a:rPr>
              <a:t>жизни и </a:t>
            </a:r>
            <a:r>
              <a:rPr lang="ru-RU" b="1" dirty="0">
                <a:solidFill>
                  <a:srgbClr val="FF0000"/>
                </a:solidFill>
              </a:rPr>
              <a:t>наша постоянная спутница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56895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b="1" i="1" dirty="0"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700" b="1" i="1" dirty="0" smtClean="0">
                <a:ea typeface="Times New Roman" pitchFamily="18" charset="0"/>
                <a:cs typeface="Times New Roman" pitchFamily="18" charset="0"/>
              </a:rPr>
              <a:t>ети </a:t>
            </a:r>
            <a:r>
              <a:rPr lang="ru-RU" sz="1700" b="1" i="1" dirty="0">
                <a:ea typeface="Times New Roman" pitchFamily="18" charset="0"/>
                <a:cs typeface="Times New Roman" pitchFamily="18" charset="0"/>
              </a:rPr>
              <a:t>узнали: </a:t>
            </a:r>
            <a:endParaRPr lang="ru-RU" sz="1700" b="1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где находится вода; </a:t>
            </a:r>
            <a:endParaRPr lang="ru-RU" sz="1700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несложные способы </a:t>
            </a:r>
            <a:r>
              <a:rPr lang="ru-RU" sz="1700" dirty="0">
                <a:ea typeface="Times New Roman" pitchFamily="18" charset="0"/>
                <a:cs typeface="Times New Roman" pitchFamily="18" charset="0"/>
              </a:rPr>
              <a:t>экспериментирования с </a:t>
            </a: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водой;</a:t>
            </a:r>
            <a:endParaRPr lang="ru-RU" sz="17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сформировалось </a:t>
            </a:r>
            <a:r>
              <a:rPr lang="ru-RU" sz="1700" dirty="0">
                <a:ea typeface="Times New Roman" pitchFamily="18" charset="0"/>
                <a:cs typeface="Times New Roman" pitchFamily="18" charset="0"/>
              </a:rPr>
              <a:t>бережное и экономное отношение к водным ресурсам</a:t>
            </a: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700" dirty="0">
                <a:cs typeface="Arial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роль воды в жизни человека;</a:t>
            </a:r>
            <a:endParaRPr lang="ru-RU" sz="17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роль воды в жизни растений;</a:t>
            </a:r>
            <a:endParaRPr lang="ru-RU" sz="17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для чего нужна вода;</a:t>
            </a:r>
            <a:endParaRPr lang="ru-RU" sz="17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агрегатные </a:t>
            </a:r>
            <a:r>
              <a:rPr lang="ru-RU" sz="1700" dirty="0">
                <a:ea typeface="Times New Roman" pitchFamily="18" charset="0"/>
                <a:cs typeface="Times New Roman" pitchFamily="18" charset="0"/>
              </a:rPr>
              <a:t>состояния воды;</a:t>
            </a:r>
            <a:endParaRPr lang="ru-RU" sz="17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круговорот воды в природе;</a:t>
            </a:r>
            <a:endParaRPr lang="ru-RU" sz="17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правила </a:t>
            </a:r>
            <a:r>
              <a:rPr lang="ru-RU" sz="1700" dirty="0">
                <a:ea typeface="Times New Roman" pitchFamily="18" charset="0"/>
                <a:cs typeface="Times New Roman" pitchFamily="18" charset="0"/>
              </a:rPr>
              <a:t>юного исследователя;</a:t>
            </a:r>
            <a:endParaRPr lang="ru-RU" sz="17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правила поведения у воды и на </a:t>
            </a: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воде.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i="1" dirty="0">
                <a:ea typeface="Times New Roman" pitchFamily="18" charset="0"/>
                <a:cs typeface="Times New Roman" pitchFamily="18" charset="0"/>
              </a:rPr>
              <a:t>Дети  могут:</a:t>
            </a:r>
            <a:endParaRPr lang="ru-RU" sz="1700" b="1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выполнять действия по организации экспериментов с водой;</a:t>
            </a:r>
            <a:endParaRPr lang="ru-RU" sz="17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задавать вопросы, искать ответы;</a:t>
            </a:r>
            <a:endParaRPr lang="ru-RU" sz="17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видеть проблему по определенной теме;</a:t>
            </a:r>
            <a:endParaRPr lang="ru-RU" sz="17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формулировать цель; планировать задачи;</a:t>
            </a:r>
            <a:endParaRPr lang="ru-RU" sz="17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выдвигать гипотезы и проверять их;</a:t>
            </a:r>
            <a:endParaRPr lang="ru-RU" sz="17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отбирать средства и материалы для самостоятельной деятельности;</a:t>
            </a:r>
            <a:endParaRPr lang="ru-RU" sz="17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проводить посильные опыты и делать соответствующие выводы;</a:t>
            </a:r>
            <a:endParaRPr lang="ru-RU" sz="17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700" dirty="0">
                <a:ea typeface="Times New Roman" pitchFamily="18" charset="0"/>
                <a:cs typeface="Times New Roman" pitchFamily="18" charset="0"/>
              </a:rPr>
              <a:t>фиксировать этапы действий и результаты </a:t>
            </a:r>
            <a:r>
              <a:rPr lang="ru-RU" sz="1700" dirty="0" smtClean="0">
                <a:ea typeface="Times New Roman" pitchFamily="18" charset="0"/>
                <a:cs typeface="Times New Roman" pitchFamily="18" charset="0"/>
              </a:rPr>
              <a:t>графически.</a:t>
            </a:r>
            <a:endParaRPr lang="ru-RU" sz="17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642918"/>
            <a:ext cx="85689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проекта позволила: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педагогам МДОУ: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повысить педагогическую компетентность в организации работы по организации экспериментальной деятельности дошкольников;</a:t>
            </a:r>
            <a:endParaRPr lang="ru-RU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совершенствовать в МДОУ эффективную развивающую среду, способствующую эффективной организации экспериментальной деятельности дошкольников;</a:t>
            </a:r>
            <a:endParaRPr lang="ru-RU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достичь необходимого уровня взаимодействия  детского сада и семьи в вопросе детского экспериментирования.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Родителям воспитанников: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повысить компетентность в вопросах экспериментальной деятельности ребенка; </a:t>
            </a:r>
            <a:endParaRPr lang="ru-RU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более эффективно сотрудничать с педагогическим коллективом МДОУ.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Л</a:t>
            </a:r>
            <a:r>
              <a:rPr lang="ru-RU" b="1" dirty="0" smtClean="0">
                <a:solidFill>
                  <a:srgbClr val="0070C0"/>
                </a:solidFill>
              </a:rPr>
              <a:t>итература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:\рисунки\img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49590">
            <a:off x="456109" y="423246"/>
            <a:ext cx="1526540" cy="21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рисунки\img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45739">
            <a:off x="887009" y="2756617"/>
            <a:ext cx="1324276" cy="208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ch.spb.ru/books/1365/pics/201_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3809">
            <a:off x="7230189" y="455374"/>
            <a:ext cx="138684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ech.spb.ru/books/1364/pics/200_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3534">
            <a:off x="5302094" y="1283331"/>
            <a:ext cx="1423035" cy="19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ech.spb.ru/books/1048/cover/b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768" y="4826876"/>
            <a:ext cx="1918335" cy="176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рисунки\img37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1067115">
            <a:off x="2265583" y="1199671"/>
            <a:ext cx="1487401" cy="20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рисунки\img1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5392">
            <a:off x="6665951" y="2772768"/>
            <a:ext cx="19970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Мои документы\Мои результаты сканировани\2011-11 (ноя)\сканирование0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751971"/>
            <a:ext cx="2052822" cy="18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ech.spb.ru/books/891/cover/b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1912" y="4751971"/>
            <a:ext cx="1962150" cy="17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ech.spb.ru/books/1473/cover/b.g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8103" y="4621635"/>
            <a:ext cx="21526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:\рисунки\91370082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6721" y="2832488"/>
            <a:ext cx="1530381" cy="191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664296"/>
          </a:xfrm>
          <a:prstGeom prst="rect">
            <a:avLst/>
          </a:prstGeom>
        </p:spPr>
        <p:txBody>
          <a:bodyPr>
            <a:prstTxWarp prst="textDeflateTop">
              <a:avLst>
                <a:gd name="adj" fmla="val 13520"/>
              </a:avLst>
            </a:prstTxWarp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 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ВНИМАНИЕ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" name="Picture 16" descr="sar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490">
            <a:off x="4868100" y="3067128"/>
            <a:ext cx="2720206" cy="386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/>
              <a:t>Цель проекта:</a:t>
            </a:r>
            <a:r>
              <a:rPr lang="ru-RU" dirty="0" smtClean="0"/>
              <a:t> развивать познавательный интерес дошкольников к воде, как объекту неживой природы; подвести к пониманию важности проблемы взаимоотношения человека с природой и последствий деятельности человека в ней.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Задачи проекта:</a:t>
            </a:r>
            <a:endParaRPr lang="ru-RU" i="1" dirty="0" smtClean="0"/>
          </a:p>
          <a:p>
            <a:pPr lvl="0" algn="just"/>
            <a:r>
              <a:rPr lang="ru-RU" dirty="0" smtClean="0"/>
              <a:t>Развивать память, волю, инициативность, любознательность, образное мышление, воображение, фантазию, речь.</a:t>
            </a:r>
            <a:endParaRPr lang="ru-RU" i="1" dirty="0" smtClean="0"/>
          </a:p>
          <a:p>
            <a:pPr lvl="0" algn="just"/>
            <a:r>
              <a:rPr lang="ru-RU" dirty="0" smtClean="0"/>
              <a:t>Сформировать у детей знания о значении воды для всего живого на земле;</a:t>
            </a:r>
            <a:endParaRPr lang="ru-RU" i="1" dirty="0" smtClean="0"/>
          </a:p>
          <a:p>
            <a:pPr lvl="0" algn="just"/>
            <a:r>
              <a:rPr lang="ru-RU" dirty="0" smtClean="0"/>
              <a:t>Развивать представления о свойствах и состояниях воды;</a:t>
            </a:r>
            <a:endParaRPr lang="ru-RU" i="1" dirty="0" smtClean="0"/>
          </a:p>
          <a:p>
            <a:pPr lvl="0" algn="just"/>
            <a:r>
              <a:rPr lang="ru-RU" dirty="0" smtClean="0"/>
              <a:t>Создание в МДОУ развивающей среды способствующей эффективному обучению детей  навыкам экспериментирования;</a:t>
            </a:r>
            <a:endParaRPr lang="ru-RU" i="1" dirty="0" smtClean="0"/>
          </a:p>
          <a:p>
            <a:pPr lvl="0" algn="just"/>
            <a:r>
              <a:rPr lang="ru-RU" dirty="0" smtClean="0"/>
              <a:t>Воспитывать бережное отношение к воде;</a:t>
            </a:r>
            <a:endParaRPr lang="ru-RU" i="1" dirty="0" smtClean="0"/>
          </a:p>
          <a:p>
            <a:pPr lvl="0" algn="just"/>
            <a:r>
              <a:rPr lang="ru-RU" dirty="0" smtClean="0"/>
              <a:t>Достижение необходимого уровня взаимодействия детского сада и семьи в популяризации детского экспериментирования;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4071942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Проектный продукт:</a:t>
            </a:r>
            <a:endParaRPr lang="ru-RU" i="1" dirty="0" smtClean="0"/>
          </a:p>
          <a:p>
            <a:pPr lvl="0" algn="just"/>
            <a:r>
              <a:rPr lang="ru-RU" dirty="0" smtClean="0"/>
              <a:t>Проращивание и наблюдение за ростом фасоли;</a:t>
            </a:r>
            <a:endParaRPr lang="ru-RU" i="1" dirty="0" smtClean="0"/>
          </a:p>
          <a:p>
            <a:pPr lvl="0" algn="just"/>
            <a:r>
              <a:rPr lang="ru-RU" dirty="0" smtClean="0"/>
              <a:t>Цветы для клумбы;</a:t>
            </a:r>
            <a:endParaRPr lang="ru-RU" i="1" dirty="0" smtClean="0"/>
          </a:p>
          <a:p>
            <a:pPr lvl="0" algn="just"/>
            <a:r>
              <a:rPr lang="ru-RU" dirty="0" smtClean="0"/>
              <a:t>Презентации  (по воде);  </a:t>
            </a:r>
            <a:endParaRPr lang="ru-RU" i="1" dirty="0" smtClean="0"/>
          </a:p>
          <a:p>
            <a:pPr lvl="0" algn="just"/>
            <a:r>
              <a:rPr lang="ru-RU" dirty="0" smtClean="0"/>
              <a:t>Изготовление экологической газеты-плаката; </a:t>
            </a:r>
            <a:endParaRPr lang="ru-RU" i="1" dirty="0" smtClean="0"/>
          </a:p>
          <a:p>
            <a:pPr lvl="0" algn="just"/>
            <a:r>
              <a:rPr lang="ru-RU" dirty="0" smtClean="0"/>
              <a:t>Разработка схем детьми для ДОУ капельного полива растений. </a:t>
            </a:r>
            <a:endParaRPr lang="ru-RU" i="1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Принципы реализации проекта: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Работа по проекту «Вода живительная сила» проводится  в различных видах совместной с воспитателем и самостоятельной детской деятельности, (экспериментирование, изобразительная, игровая, трудовая  деятельность, развлечения).</a:t>
            </a:r>
            <a:endParaRPr lang="ru-RU" i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Познавательный материал отобран с учетом возрастных возможностей  дошкольников.</a:t>
            </a:r>
            <a:endParaRPr lang="ru-RU" i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Содержание проекта построено в соответствии с  экологическим календарем.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Учет региональных условий.</a:t>
            </a:r>
            <a:endParaRPr lang="ru-RU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Эти принципы взаимосвязаны и реализуются в единстве.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u="sng" dirty="0" smtClean="0"/>
              <a:t>Основные направления в работе: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работа с детьми;</a:t>
            </a:r>
            <a:br>
              <a:rPr lang="ru-RU" i="1" dirty="0" smtClean="0"/>
            </a:br>
            <a:r>
              <a:rPr lang="ru-RU" i="1" dirty="0" smtClean="0"/>
              <a:t>работа с родителями;</a:t>
            </a:r>
            <a:br>
              <a:rPr lang="ru-RU" i="1" dirty="0" smtClean="0"/>
            </a:br>
            <a:r>
              <a:rPr lang="ru-RU" i="1" dirty="0" smtClean="0"/>
              <a:t>работа с сотрудниками;</a:t>
            </a:r>
            <a:br>
              <a:rPr lang="ru-RU" i="1" dirty="0" smtClean="0"/>
            </a:br>
            <a:r>
              <a:rPr lang="ru-RU" i="1" dirty="0" smtClean="0"/>
              <a:t>работа по усовершенствованию предметно–развивающей среды;</a:t>
            </a:r>
            <a:br>
              <a:rPr lang="ru-RU" i="1" dirty="0" smtClean="0"/>
            </a:br>
            <a:r>
              <a:rPr lang="ru-RU" b="1" i="1" dirty="0" smtClean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u="sng" dirty="0" smtClean="0"/>
              <a:t>Вид проекта: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детско-родительский</a:t>
            </a:r>
            <a:r>
              <a:rPr lang="ru-RU" b="1" dirty="0" smtClean="0"/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09215" y="1360077"/>
            <a:ext cx="8358246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romanUcPeriod"/>
              <a:tabLst>
                <a:tab pos="457200" algn="l"/>
              </a:tabLst>
            </a:pPr>
            <a:r>
              <a:rPr kumimoji="0" lang="ru-RU" sz="4200" b="1" i="0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Подготовительный этап  (март)</a:t>
            </a:r>
          </a:p>
          <a:p>
            <a:pPr marL="400050" marR="0" lvl="0" indent="-4000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romanUcPeriod"/>
              <a:tabLst>
                <a:tab pos="457200" algn="l"/>
              </a:tabLst>
            </a:pPr>
            <a:r>
              <a:rPr lang="ru-RU" sz="4200" b="1" u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Основной этап   (апрель)</a:t>
            </a:r>
          </a:p>
          <a:p>
            <a:pPr marL="400050" marR="0" lvl="0" indent="-4000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romanUcPeriod"/>
              <a:tabLst>
                <a:tab pos="457200" algn="l"/>
              </a:tabLst>
            </a:pPr>
            <a:r>
              <a:rPr kumimoji="0" lang="ru-RU" sz="4200" b="1" i="0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Контрольный</a:t>
            </a:r>
            <a:r>
              <a:rPr kumimoji="0" lang="ru-RU" sz="4200" b="1" i="0" strike="noStrike" normalizeH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 этап   (май)</a:t>
            </a:r>
            <a:endParaRPr kumimoji="0" lang="ru-RU" sz="4200" b="1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215" y="656400"/>
            <a:ext cx="8358246" cy="1188424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548DD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70C0"/>
                </a:solidFill>
              </a:rPr>
              <a:t>I. </a:t>
            </a:r>
            <a:r>
              <a:rPr lang="ru-RU" sz="2400" b="1" dirty="0" smtClean="0">
                <a:solidFill>
                  <a:srgbClr val="0070C0"/>
                </a:solidFill>
              </a:rPr>
              <a:t>Подготовительный этап</a:t>
            </a:r>
          </a:p>
          <a:p>
            <a:pPr algn="just"/>
            <a:r>
              <a:rPr lang="ru-RU" b="1" i="1" dirty="0" smtClean="0"/>
              <a:t>Цель:</a:t>
            </a:r>
            <a:r>
              <a:rPr lang="ru-RU" i="1" dirty="0" smtClean="0"/>
              <a:t> </a:t>
            </a:r>
            <a:r>
              <a:rPr lang="ru-RU" dirty="0"/>
              <a:t>введение детей</a:t>
            </a:r>
            <a:r>
              <a:rPr lang="ru-RU" b="1" dirty="0"/>
              <a:t> </a:t>
            </a:r>
            <a:r>
              <a:rPr lang="ru-RU" dirty="0"/>
              <a:t>в тему проблемы, мотивация</a:t>
            </a:r>
            <a:r>
              <a:rPr lang="ru-RU" b="1" dirty="0"/>
              <a:t> </a:t>
            </a:r>
            <a:r>
              <a:rPr lang="ru-RU" dirty="0"/>
              <a:t>исследовательской деятельности и творческого проектирования у детей старшего дошкольного возраста; выявление уровня педагогической и родительской  компетентности по организации экспериментальной деятельности дошкольников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lvl="0" algn="just"/>
            <a:endParaRPr lang="ru-RU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88971"/>
              </p:ext>
            </p:extLst>
          </p:nvPr>
        </p:nvGraphicFramePr>
        <p:xfrm>
          <a:off x="285720" y="1817176"/>
          <a:ext cx="8496943" cy="4665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58"/>
                <a:gridCol w="1529697"/>
                <a:gridCol w="2949192"/>
                <a:gridCol w="3578796"/>
              </a:tblGrid>
              <a:tr h="2180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9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Дети</a:t>
                      </a:r>
                      <a:endParaRPr lang="ru-RU" sz="9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</a:t>
                      </a:r>
                      <a:endParaRPr lang="ru-RU" sz="9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Родители</a:t>
                      </a:r>
                      <a:endParaRPr lang="ru-RU" sz="9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9747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9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Просмотр презентации «Нужная и важная вода».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</a:rPr>
                        <a:t>Анкетирование</a:t>
                      </a:r>
                      <a:r>
                        <a:rPr lang="ru-RU" sz="1300" b="1" dirty="0" smtClean="0">
                          <a:effectLst/>
                        </a:rPr>
                        <a:t>.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Уровень компетентности педагогов в организации детского экспериментирования в ДОУ.</a:t>
                      </a: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r>
                        <a:rPr lang="ru-RU" sz="1300" b="1" i="0" dirty="0" smtClean="0">
                          <a:solidFill>
                            <a:schemeClr val="tx1"/>
                          </a:solidFill>
                        </a:rPr>
                        <a:t>Социологический опрос родителей:</a:t>
                      </a:r>
                    </a:p>
                    <a:p>
                      <a:r>
                        <a:rPr lang="ru-RU" sz="1300" b="1" i="0" dirty="0" smtClean="0">
                          <a:solidFill>
                            <a:schemeClr val="tx1"/>
                          </a:solidFill>
                        </a:rPr>
                        <a:t>Является ли детское экспериментирование одним из главных факторов развития ребенка дошкольного возраста.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9747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9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Опыты: «Свойства воды».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Определение цели, задачи объекта; методов исследования.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«Книга. </a:t>
                      </a:r>
                      <a:r>
                        <a:rPr lang="en-US" sz="1300" b="1" dirty="0" err="1">
                          <a:effectLst/>
                        </a:rPr>
                        <a:t>Ru</a:t>
                      </a:r>
                      <a:r>
                        <a:rPr lang="ru-RU" sz="1300" b="1" dirty="0">
                          <a:effectLst/>
                        </a:rPr>
                        <a:t>» - выставка популярной педагогической литературы для родителей по экспериментальной деятельности в домашних условиях.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8196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9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Конкурс рисунков «Волшебница вода».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«Журнальный столик» выставка методической литературы по экспериментальной деятельности. 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Консультация: «По организации поисково – исследовательской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деятельности детей дома».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11426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9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Консультация: «Организация и проведение экспериментов с дошкольниками. Содержание уголков экспериментальной деятельности».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Памятка «Чего нельзя и что нужно делать для поддержания интереса </a:t>
                      </a:r>
                      <a:r>
                        <a:rPr lang="ru-RU" sz="1300" b="1" dirty="0" smtClean="0">
                          <a:effectLst/>
                        </a:rPr>
                        <a:t>детей к </a:t>
                      </a:r>
                      <a:r>
                        <a:rPr lang="ru-RU" sz="1300" b="1" dirty="0">
                          <a:effectLst/>
                        </a:rPr>
                        <a:t>познавательному экспериментированию».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7856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900" i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Рекомендации: «Домашние опыты с водой».</a:t>
                      </a:r>
                      <a:endParaRPr lang="ru-RU" sz="13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870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Анализ анкет 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94332249"/>
              </p:ext>
            </p:extLst>
          </p:nvPr>
        </p:nvGraphicFramePr>
        <p:xfrm>
          <a:off x="755575" y="2505655"/>
          <a:ext cx="345638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11796689"/>
              </p:ext>
            </p:extLst>
          </p:nvPr>
        </p:nvGraphicFramePr>
        <p:xfrm>
          <a:off x="5364088" y="2492896"/>
          <a:ext cx="3211195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21903" y="1112280"/>
            <a:ext cx="3762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Уровень компетентности педагогов в организации детского экспериментирования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ДОУ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88589662"/>
              </p:ext>
            </p:extLst>
          </p:nvPr>
        </p:nvGraphicFramePr>
        <p:xfrm>
          <a:off x="5205892" y="2348880"/>
          <a:ext cx="3394075" cy="217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0" y="4797152"/>
            <a:ext cx="4211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1. Организация </a:t>
            </a:r>
            <a:r>
              <a:rPr lang="ru-RU" dirty="0"/>
              <a:t>развивающей среды – 65%.</a:t>
            </a:r>
          </a:p>
          <a:p>
            <a:pPr lvl="0"/>
            <a:r>
              <a:rPr lang="ru-RU" dirty="0" smtClean="0"/>
              <a:t>2. Знание </a:t>
            </a:r>
            <a:r>
              <a:rPr lang="ru-RU" dirty="0"/>
              <a:t>программных задач по экспериментированию – 78%.</a:t>
            </a:r>
          </a:p>
          <a:p>
            <a:pPr lvl="0"/>
            <a:r>
              <a:rPr lang="ru-RU" dirty="0" smtClean="0"/>
              <a:t>3. Умение </a:t>
            </a:r>
            <a:r>
              <a:rPr lang="ru-RU" dirty="0"/>
              <a:t>поддерживать интерес ребенка к экспериментированию – 57%.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691" y="111228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Социологический опрос родителей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Является ли детское экспериментирование одним из главных факторов развития ребенка дошкольного возраста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7822" y="4581128"/>
            <a:ext cx="2830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1</a:t>
            </a:r>
            <a:r>
              <a:rPr lang="ru-RU" dirty="0" smtClean="0"/>
              <a:t>. Да -82%.</a:t>
            </a:r>
            <a:endParaRPr lang="ru-RU" dirty="0"/>
          </a:p>
          <a:p>
            <a:pPr lvl="0"/>
            <a:r>
              <a:rPr lang="ru-RU" dirty="0" smtClean="0"/>
              <a:t>2. Затрудняюсь ответить -35%.</a:t>
            </a:r>
            <a:endParaRPr lang="ru-RU" dirty="0"/>
          </a:p>
          <a:p>
            <a:pPr lvl="0"/>
            <a:r>
              <a:rPr lang="ru-RU" dirty="0" smtClean="0"/>
              <a:t>3. Не знаю -20%.</a:t>
            </a:r>
            <a:endParaRPr lang="ru-RU" dirty="0"/>
          </a:p>
          <a:p>
            <a:pPr lvl="0"/>
            <a:r>
              <a:rPr lang="ru-RU" dirty="0" smtClean="0"/>
              <a:t>4. Нет -7%.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Вода, кругом вода!!!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6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452965" cy="272556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8703" y="2636912"/>
            <a:ext cx="2402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Земля, планета на которой мы живем, на 70% состоит из воды</a:t>
            </a:r>
          </a:p>
        </p:txBody>
      </p:sp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373125"/>
            <a:ext cx="2495550" cy="1828800"/>
          </a:xfrm>
          <a:prstGeom prst="rect">
            <a:avLst/>
          </a:prstGeom>
        </p:spPr>
      </p:pic>
      <p:pic>
        <p:nvPicPr>
          <p:cNvPr id="6" name="Рисунок 5" descr="загруженное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6493" y="3560242"/>
            <a:ext cx="2466975" cy="1847850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7" y="4666754"/>
            <a:ext cx="2466975" cy="1847850"/>
          </a:xfrm>
          <a:prstGeom prst="rect">
            <a:avLst/>
          </a:prstGeom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484784"/>
            <a:ext cx="2466975" cy="1847850"/>
          </a:xfrm>
          <a:prstGeom prst="rect">
            <a:avLst/>
          </a:prstGeom>
        </p:spPr>
      </p:pic>
      <p:pic>
        <p:nvPicPr>
          <p:cNvPr id="9" name="Рисунок 8" descr="загруженное (2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1213253"/>
            <a:ext cx="1890911" cy="1423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32634"/>
            <a:ext cx="16192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БУКЛЕТ\SDC10784.JPG"/>
          <p:cNvPicPr/>
          <p:nvPr/>
        </p:nvPicPr>
        <p:blipFill>
          <a:blip r:embed="rId2" cstate="print">
            <a:lum contrast="20000"/>
          </a:blip>
          <a:srcRect b="11753"/>
          <a:stretch>
            <a:fillRect/>
          </a:stretch>
        </p:blipFill>
        <p:spPr bwMode="auto">
          <a:xfrm>
            <a:off x="323528" y="2461483"/>
            <a:ext cx="2817432" cy="196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БУКЛЕТ\SDC10783.JPG"/>
          <p:cNvPicPr/>
          <p:nvPr/>
        </p:nvPicPr>
        <p:blipFill>
          <a:blip r:embed="rId3" cstate="print">
            <a:lum contrast="20000"/>
          </a:blip>
          <a:srcRect b="10796"/>
          <a:stretch>
            <a:fillRect/>
          </a:stretch>
        </p:blipFill>
        <p:spPr bwMode="auto">
          <a:xfrm>
            <a:off x="6084110" y="2557511"/>
            <a:ext cx="2788569" cy="1786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Admin\AppData\Local\Microsoft\Windows\Temporary Internet Files\Content.Word\SDC107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08" y="2551867"/>
            <a:ext cx="2627178" cy="1786493"/>
          </a:xfrm>
          <a:prstGeom prst="roundRect">
            <a:avLst>
              <a:gd name="adj" fmla="val 96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2788"/>
            <a:ext cx="835824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«Какая она вода?»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СВОЙСТВА ВОДЫ: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/>
              <a:t>Цель:</a:t>
            </a:r>
            <a:r>
              <a:rPr lang="ru-RU" dirty="0" smtClean="0"/>
              <a:t> познакомить детей со свойствами воды, обратить их внимание на то, что даже такой привычный объект, как вода, таит в себе много неизвестного, интересного; развивать наблюдательность, умение сравнивать, анализировать, обобщать, устанавливать причинно-следственные зависимости, умение делать выводы;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/>
              <a:t>Гипотеза: </a:t>
            </a:r>
            <a:r>
              <a:rPr lang="ru-RU" dirty="0" smtClean="0"/>
              <a:t>Пар и лед – это вода?</a:t>
            </a:r>
            <a:endParaRPr lang="ru-RU" b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0752" y="4408804"/>
            <a:ext cx="5496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Вывод: </a:t>
            </a:r>
            <a:r>
              <a:rPr lang="ru-RU" dirty="0"/>
              <a:t>при нагревании  (увеличении температуры</a:t>
            </a:r>
            <a:r>
              <a:rPr lang="ru-RU" dirty="0" smtClean="0"/>
              <a:t>) вода превращается в пар, лед при нагревании в воду, вода при понижении температуры в лед– </a:t>
            </a:r>
            <a:r>
              <a:rPr lang="ru-RU" dirty="0"/>
              <a:t>но все же они являются </a:t>
            </a:r>
            <a:r>
              <a:rPr lang="ru-RU" dirty="0" smtClean="0"/>
              <a:t>неизменными  </a:t>
            </a:r>
            <a:r>
              <a:rPr lang="ru-RU" dirty="0" smtClean="0"/>
              <a:t>источниками </a:t>
            </a:r>
            <a:r>
              <a:rPr lang="ru-RU" dirty="0" smtClean="0"/>
              <a:t>водных </a:t>
            </a:r>
            <a:r>
              <a:rPr lang="ru-RU" dirty="0"/>
              <a:t>ресурсов нашей планеты. Имея три свойства: твердое, жидкое, газообразное </a:t>
            </a:r>
            <a:r>
              <a:rPr lang="ru-RU" dirty="0" smtClean="0"/>
              <a:t> - вода циркулирует  </a:t>
            </a:r>
            <a:r>
              <a:rPr lang="ru-RU" dirty="0"/>
              <a:t>круговоротом </a:t>
            </a:r>
            <a:r>
              <a:rPr lang="ru-RU" dirty="0" smtClean="0"/>
              <a:t> в </a:t>
            </a:r>
            <a:r>
              <a:rPr lang="ru-RU" dirty="0"/>
              <a:t>природе.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50390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1563</Words>
  <Application>Microsoft Office PowerPoint</Application>
  <PresentationFormat>Экран (4:3)</PresentationFormat>
  <Paragraphs>198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анкет </vt:lpstr>
      <vt:lpstr>Вода, кругом вода!!!</vt:lpstr>
      <vt:lpstr>Презентация PowerPoint</vt:lpstr>
      <vt:lpstr>Презентация PowerPoint</vt:lpstr>
      <vt:lpstr>Презентация PowerPoint</vt:lpstr>
      <vt:lpstr>Фиксирование этапов прорастания фасоли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«Королева - вода»  </vt:lpstr>
      <vt:lpstr>Наши рекомендации</vt:lpstr>
      <vt:lpstr>Презентация PowerPoint</vt:lpstr>
      <vt:lpstr>Вывод: 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76</cp:revision>
  <dcterms:created xsi:type="dcterms:W3CDTF">2013-08-23T08:38:35Z</dcterms:created>
  <dcterms:modified xsi:type="dcterms:W3CDTF">2014-06-01T19:20:40Z</dcterms:modified>
</cp:coreProperties>
</file>